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2.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26" r:id="rId6"/>
    <p:sldId id="3828" r:id="rId7"/>
    <p:sldId id="3827" r:id="rId8"/>
    <p:sldId id="3837" r:id="rId9"/>
    <p:sldId id="3792" r:id="rId10"/>
    <p:sldId id="3836" r:id="rId11"/>
    <p:sldId id="3838" r:id="rId12"/>
    <p:sldId id="3835" r:id="rId13"/>
    <p:sldId id="3839" r:id="rId14"/>
    <p:sldId id="3791" r:id="rId15"/>
    <p:sldId id="3829" r:id="rId16"/>
    <p:sldId id="3833"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Eclipse%20IDE%20for%20Java%20Developers%20-%202020-09.lnk"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b="1" dirty="0">
                <a:latin typeface="Calibri" panose="020F0502020204030204" pitchFamily="34" charset="0"/>
                <a:cs typeface="Calibri" panose="020F0502020204030204" pitchFamily="34" charset="0"/>
              </a:rPr>
              <a:t>Hotel Management System</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4791808" y="5221224"/>
            <a:ext cx="6894224" cy="996696"/>
          </a:xfrm>
        </p:spPr>
        <p:txBody>
          <a:bodyPr>
            <a:normAutofit fontScale="92500"/>
          </a:bodyPr>
          <a:lstStyle/>
          <a:p>
            <a:r>
              <a:rPr lang="en-US" b="1" dirty="0">
                <a:solidFill>
                  <a:schemeClr val="accent1"/>
                </a:solidFill>
              </a:rPr>
              <a:t>Group no. 25, Group Mentor – Prof. Gopal </a:t>
            </a:r>
            <a:r>
              <a:rPr lang="en-US" b="1" dirty="0" err="1">
                <a:solidFill>
                  <a:schemeClr val="accent1"/>
                </a:solidFill>
              </a:rPr>
              <a:t>Pardesi</a:t>
            </a:r>
            <a:endParaRPr lang="en-US" b="1" dirty="0">
              <a:solidFill>
                <a:schemeClr val="accent1"/>
              </a:solidFill>
            </a:endParaRPr>
          </a:p>
          <a:p>
            <a:r>
              <a:rPr lang="en-US" b="1" dirty="0">
                <a:solidFill>
                  <a:srgbClr val="FFFFFF"/>
                </a:solidFill>
              </a:rPr>
              <a:t>Pranav Dani, Farhan Shaikh, Smith Shah</a:t>
            </a:r>
            <a:endParaRPr lang="en-US" b="1" dirty="0"/>
          </a:p>
        </p:txBody>
      </p:sp>
    </p:spTree>
    <p:extLst>
      <p:ext uri="{BB962C8B-B14F-4D97-AF65-F5344CB8AC3E}">
        <p14:creationId xmlns:p14="http://schemas.microsoft.com/office/powerpoint/2010/main" val="800962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t>Tools Used</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9875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Tools Used</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Hotel Management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84C744B-452C-4325-91DD-46D1150EA9F5}"/>
              </a:ext>
            </a:extLst>
          </p:cNvPr>
          <p:cNvPicPr>
            <a:picLocks noGrp="1" noChangeAspect="1"/>
          </p:cNvPicPr>
          <p:nvPr>
            <p:ph idx="1"/>
          </p:nvPr>
        </p:nvPicPr>
        <p:blipFill>
          <a:blip r:embed="rId2"/>
          <a:stretch>
            <a:fillRect/>
          </a:stretch>
        </p:blipFill>
        <p:spPr>
          <a:xfrm>
            <a:off x="838200" y="1775435"/>
            <a:ext cx="3568943" cy="2379295"/>
          </a:xfrm>
        </p:spPr>
      </p:pic>
      <p:pic>
        <p:nvPicPr>
          <p:cNvPr id="8" name="Picture 7">
            <a:extLst>
              <a:ext uri="{FF2B5EF4-FFF2-40B4-BE49-F238E27FC236}">
                <a16:creationId xmlns:a16="http://schemas.microsoft.com/office/drawing/2014/main" id="{5371E793-96A8-4C66-AD2E-DE4ACFFD5B40}"/>
              </a:ext>
            </a:extLst>
          </p:cNvPr>
          <p:cNvPicPr>
            <a:picLocks noChangeAspect="1"/>
          </p:cNvPicPr>
          <p:nvPr/>
        </p:nvPicPr>
        <p:blipFill>
          <a:blip r:embed="rId3"/>
          <a:stretch>
            <a:fillRect/>
          </a:stretch>
        </p:blipFill>
        <p:spPr>
          <a:xfrm>
            <a:off x="4862935" y="1431069"/>
            <a:ext cx="2971800" cy="2971800"/>
          </a:xfrm>
          <a:prstGeom prst="rect">
            <a:avLst/>
          </a:prstGeom>
        </p:spPr>
      </p:pic>
      <p:pic>
        <p:nvPicPr>
          <p:cNvPr id="10" name="Picture 9">
            <a:extLst>
              <a:ext uri="{FF2B5EF4-FFF2-40B4-BE49-F238E27FC236}">
                <a16:creationId xmlns:a16="http://schemas.microsoft.com/office/drawing/2014/main" id="{8A96B7A2-AC44-4D25-8657-12A79A206072}"/>
              </a:ext>
            </a:extLst>
          </p:cNvPr>
          <p:cNvPicPr>
            <a:picLocks noChangeAspect="1"/>
          </p:cNvPicPr>
          <p:nvPr/>
        </p:nvPicPr>
        <p:blipFill>
          <a:blip r:embed="rId4"/>
          <a:stretch>
            <a:fillRect/>
          </a:stretch>
        </p:blipFill>
        <p:spPr>
          <a:xfrm>
            <a:off x="8610600" y="2747838"/>
            <a:ext cx="2965790" cy="1024062"/>
          </a:xfrm>
          <a:prstGeom prst="rect">
            <a:avLst/>
          </a:prstGeom>
        </p:spPr>
      </p:pic>
    </p:spTree>
    <p:extLst>
      <p:ext uri="{BB962C8B-B14F-4D97-AF65-F5344CB8AC3E}">
        <p14:creationId xmlns:p14="http://schemas.microsoft.com/office/powerpoint/2010/main" val="101921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br>
              <a:rPr lang="en-US" dirty="0"/>
            </a:br>
            <a:br>
              <a:rPr lang="en-US" dirty="0"/>
            </a:br>
            <a:endParaRPr lang="en-US" dirty="0"/>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a:xfrm>
            <a:off x="3496258" y="3043812"/>
            <a:ext cx="5038344" cy="713232"/>
          </a:xfrm>
        </p:spPr>
        <p:txBody>
          <a:bodyPr>
            <a:normAutofit/>
          </a:bodyPr>
          <a:lstStyle/>
          <a:p>
            <a:r>
              <a:rPr lang="en-US" sz="4400" b="1" dirty="0"/>
              <a:t>Demo</a:t>
            </a:r>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hlinkClick r:id="rId3" action="ppaction://hlinkfile"/>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12</a:t>
            </a:fld>
            <a:endParaRPr lang="en-US" dirty="0">
              <a:latin typeface="Calibri" panose="020F0502020204030204"/>
            </a:endParaRPr>
          </a:p>
        </p:txBody>
      </p:sp>
      <p:pic>
        <p:nvPicPr>
          <p:cNvPr id="3" name="Picture 2">
            <a:hlinkClick r:id="rId3" action="ppaction://hlinkfile"/>
            <a:extLst>
              <a:ext uri="{FF2B5EF4-FFF2-40B4-BE49-F238E27FC236}">
                <a16:creationId xmlns:a16="http://schemas.microsoft.com/office/drawing/2014/main" id="{0CE20073-F36B-4029-A941-C5EF4AFDC939}"/>
              </a:ext>
            </a:extLst>
          </p:cNvPr>
          <p:cNvPicPr>
            <a:picLocks noChangeAspect="1"/>
          </p:cNvPicPr>
          <p:nvPr/>
        </p:nvPicPr>
        <p:blipFill>
          <a:blip r:embed="rId4"/>
          <a:stretch>
            <a:fillRect/>
          </a:stretch>
        </p:blipFill>
        <p:spPr>
          <a:xfrm>
            <a:off x="8175287" y="4619906"/>
            <a:ext cx="829258" cy="829258"/>
          </a:xfrm>
          <a:prstGeom prst="rect">
            <a:avLst/>
          </a:prstGeom>
        </p:spPr>
      </p:pic>
    </p:spTree>
    <p:extLst>
      <p:ext uri="{BB962C8B-B14F-4D97-AF65-F5344CB8AC3E}">
        <p14:creationId xmlns:p14="http://schemas.microsoft.com/office/powerpoint/2010/main" val="1026132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normAutofit/>
          </a:bodyPr>
          <a:lstStyle/>
          <a:p>
            <a:r>
              <a:rPr lang="en-US" sz="5400" b="1" dirty="0"/>
              <a:t>Thank you</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sp>
        <p:nvSpPr>
          <p:cNvPr id="9" name="Content Placeholder 8">
            <a:extLst>
              <a:ext uri="{FF2B5EF4-FFF2-40B4-BE49-F238E27FC236}">
                <a16:creationId xmlns:a16="http://schemas.microsoft.com/office/drawing/2014/main" id="{665A45C0-FF33-402F-A4B6-4F959BC6C46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0000"/>
                </a:solidFill>
              </a:rPr>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457200" indent="-457200">
              <a:buFont typeface="Courier New" panose="02070309020205020404" pitchFamily="49" charset="0"/>
              <a:buChar char="o"/>
            </a:pPr>
            <a:r>
              <a:rPr lang="en-US" dirty="0"/>
              <a:t>Introduction</a:t>
            </a:r>
          </a:p>
          <a:p>
            <a:pPr marL="457200" indent="-457200">
              <a:buFont typeface="Courier New" panose="02070309020205020404" pitchFamily="49" charset="0"/>
              <a:buChar char="o"/>
            </a:pPr>
            <a:r>
              <a:rPr lang="en-US" dirty="0"/>
              <a:t>Applications</a:t>
            </a:r>
          </a:p>
          <a:p>
            <a:pPr marL="457200" indent="-457200">
              <a:buFont typeface="Courier New" panose="02070309020205020404" pitchFamily="49" charset="0"/>
              <a:buChar char="o"/>
            </a:pPr>
            <a:r>
              <a:rPr lang="en-US" dirty="0"/>
              <a:t>Tools used</a:t>
            </a:r>
          </a:p>
          <a:p>
            <a:pPr marL="457200" indent="-457200">
              <a:buFont typeface="Courier New" panose="02070309020205020404" pitchFamily="49" charset="0"/>
              <a:buChar char="o"/>
            </a:pPr>
            <a:r>
              <a:rPr lang="en-US" dirty="0"/>
              <a:t>Demo</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3594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Hotel management is an array of roles and responsibilities all held together under one umbrella. Being able to adapt, meet challenges and place yourself on a scale of personal growth is vital herein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Hotel management as the name suggested seems to be simple as looking into hospitality and care but on a broad basis It requires a lot of strategies and planning not only for proper functioning but also for better performance and improved incentives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An effective way of managing hotels and hotel industry are created to get the business flourishing.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a:blip r:embed="rId2"/>
          <a:srcRect t="65" b="65"/>
          <a:stretch/>
        </p:blipFill>
        <p:spPr>
          <a:xfrm>
            <a:off x="7200479" y="1150210"/>
            <a:ext cx="2207046" cy="2204178"/>
          </a:xfrm>
        </p:spPr>
      </p:pic>
      <p:pic>
        <p:nvPicPr>
          <p:cNvPr id="13" name="Picture Placeholder 12">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a:blip r:embed="rId3"/>
          <a:srcRect/>
          <a:stretch/>
        </p:blipFill>
        <p:spPr>
          <a:xfrm>
            <a:off x="8444632" y="2966784"/>
            <a:ext cx="3096807" cy="3011985"/>
          </a:xfrm>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Hotel Management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t>Applications</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970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Applications</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A676D9F-51CF-4F34-BE81-1B29D8272438}"/>
              </a:ext>
            </a:extLst>
          </p:cNvPr>
          <p:cNvSpPr>
            <a:spLocks noGrp="1"/>
          </p:cNvSpPr>
          <p:nvPr>
            <p:ph idx="1"/>
          </p:nvPr>
        </p:nvSpPr>
        <p:spPr/>
        <p:txBody>
          <a:bodyPr>
            <a:norm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Hotel management system makes the complex procedure of hotel management more easy, systematic. The modular design and construction system is very much user oriented.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User Interactive GUI, anyone can easily learn to use the complete system. No paper work while simultaneously </a:t>
            </a:r>
            <a:r>
              <a:rPr lang="en-US" sz="2400" dirty="0" err="1">
                <a:latin typeface="Calibri" panose="020F0502020204030204" pitchFamily="34" charset="0"/>
                <a:ea typeface="Calibri" panose="020F0502020204030204" pitchFamily="34" charset="0"/>
                <a:cs typeface="Times New Roman" panose="02020603050405020304" pitchFamily="18" charset="0"/>
              </a:rPr>
              <a:t>Recepcionist</a:t>
            </a:r>
            <a:r>
              <a:rPr lang="en-US" sz="2400" dirty="0">
                <a:effectLst/>
                <a:latin typeface="Calibri" panose="020F0502020204030204" pitchFamily="34" charset="0"/>
                <a:ea typeface="Calibri" panose="020F0502020204030204" pitchFamily="34" charset="0"/>
                <a:cs typeface="Times New Roman" panose="02020603050405020304" pitchFamily="18" charset="0"/>
              </a:rPr>
              <a:t> keeps a check on the function of hotel easily. A simple comfortable user friendly system.</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Purpose is to ease the daily or regular activities of Hotel management Into an automatic computerized retrievable process.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3927950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DD20-6150-406B-81DF-4BE1B5587F9D}"/>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EA045E68-2EA5-4F1D-87EA-63F7B966494D}"/>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The project, Hotel Management System is a application that allows the hotel manager to handle all hotel activities.</a:t>
            </a:r>
          </a:p>
          <a:p>
            <a:r>
              <a:rPr lang="en-US" sz="2400" dirty="0">
                <a:latin typeface="Calibri" panose="020F0502020204030204" pitchFamily="34" charset="0"/>
                <a:cs typeface="Calibri" panose="020F0502020204030204" pitchFamily="34" charset="0"/>
              </a:rPr>
              <a:t>Interactive GUI and the ability to manage various hotel bookings and rooms make this system very flexible and convenient. </a:t>
            </a:r>
          </a:p>
          <a:p>
            <a:r>
              <a:rPr lang="en-US" sz="2400" dirty="0">
                <a:latin typeface="Calibri" panose="020F0502020204030204" pitchFamily="34" charset="0"/>
                <a:cs typeface="Calibri" panose="020F0502020204030204" pitchFamily="34" charset="0"/>
              </a:rPr>
              <a:t>Hotel management project provides room booking, staff management and other necessary hotel management features. The system allows the manager to post available rooms in the system.</a:t>
            </a:r>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7DF64204-9352-41FD-AABC-A570119219B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382577D-3B42-47AE-846A-83D6AC0A64C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733290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t>Features</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6078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95EC-B859-49F5-A41C-A40301007890}"/>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2781E9D7-0AC9-42E1-BD6D-FB92116FE2D7}"/>
              </a:ext>
            </a:extLst>
          </p:cNvPr>
          <p:cNvSpPr>
            <a:spLocks noGrp="1"/>
          </p:cNvSpPr>
          <p:nvPr>
            <p:ph idx="1"/>
          </p:nvPr>
        </p:nvSpPr>
        <p:spPr>
          <a:xfrm>
            <a:off x="1179576" y="1911096"/>
            <a:ext cx="3823247" cy="3859742"/>
          </a:xfrm>
        </p:spPr>
        <p:txBody>
          <a:bodyPr>
            <a:normAutofit/>
          </a:bodyPr>
          <a:lstStyle/>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Room status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Allocated Room Modification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Check In/Check Out details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Customer details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Total customer present in hotel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
        <p:nvSpPr>
          <p:cNvPr id="5" name="Footer Placeholder 4">
            <a:extLst>
              <a:ext uri="{FF2B5EF4-FFF2-40B4-BE49-F238E27FC236}">
                <a16:creationId xmlns:a16="http://schemas.microsoft.com/office/drawing/2014/main" id="{FDEB2FD5-685F-4B15-A38E-C51C5DDAE52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4BF790B-1D54-4D0C-9883-12FCBDA8B7C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14E61131-5F60-4138-95EB-48601843A510}"/>
              </a:ext>
            </a:extLst>
          </p:cNvPr>
          <p:cNvSpPr txBox="1"/>
          <p:nvPr/>
        </p:nvSpPr>
        <p:spPr>
          <a:xfrm>
            <a:off x="4957632" y="1911096"/>
            <a:ext cx="6097464" cy="1655518"/>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Services like rides, also included</a:t>
            </a:r>
            <a:r>
              <a:rPr lang="en-US" sz="2400" u="sng"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Billing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Hotel staff and their details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Miscellaneous services.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414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ShapesVTI">
  <a:themeElements>
    <a:clrScheme name="Custom 5">
      <a:dk1>
        <a:srgbClr val="FFF9F5"/>
      </a:dk1>
      <a:lt1>
        <a:srgbClr val="000000"/>
      </a:lt1>
      <a:dk2>
        <a:srgbClr val="281B10"/>
      </a:dk2>
      <a:lt2>
        <a:srgbClr val="FFF9F5"/>
      </a:lt2>
      <a:accent1>
        <a:srgbClr val="C00000"/>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121</TotalTime>
  <Words>417</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Calibri</vt:lpstr>
      <vt:lpstr>Courier New</vt:lpstr>
      <vt:lpstr>Symbol</vt:lpstr>
      <vt:lpstr>Tw Cen MT</vt:lpstr>
      <vt:lpstr>ShapesVTI</vt:lpstr>
      <vt:lpstr>Hotel Management System</vt:lpstr>
      <vt:lpstr>Agenda</vt:lpstr>
      <vt:lpstr>Introduction</vt:lpstr>
      <vt:lpstr>Introduction</vt:lpstr>
      <vt:lpstr>Applications</vt:lpstr>
      <vt:lpstr>Applications</vt:lpstr>
      <vt:lpstr>Applications</vt:lpstr>
      <vt:lpstr>Features</vt:lpstr>
      <vt:lpstr>Features</vt:lpstr>
      <vt:lpstr>Tools Used</vt:lpstr>
      <vt:lpstr>Tools Used</vt:lpstr>
      <vt:lpstr>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Pranav Dani</dc:creator>
  <cp:lastModifiedBy>Pranav Dani</cp:lastModifiedBy>
  <cp:revision>14</cp:revision>
  <dcterms:created xsi:type="dcterms:W3CDTF">2020-12-06T16:50:45Z</dcterms:created>
  <dcterms:modified xsi:type="dcterms:W3CDTF">2020-12-07T07:00:35Z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